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81" r:id="rId13"/>
    <p:sldId id="266" r:id="rId14"/>
    <p:sldId id="271" r:id="rId15"/>
    <p:sldId id="270" r:id="rId16"/>
    <p:sldId id="280" r:id="rId17"/>
    <p:sldId id="279" r:id="rId18"/>
  </p:sldIdLst>
  <p:sldSz cx="9144000" cy="5143500" type="screen16x9"/>
  <p:notesSz cx="6858000" cy="9144000"/>
  <p:embeddedFontLst>
    <p:embeddedFont>
      <p:font typeface="Oxygen" panose="02000503000000000000" pitchFamily="2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Roboto Mono" panose="00000009000000000000" pitchFamily="49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1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bb771f7d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abb771f7d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bb771f7d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bb771f7d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bb771f7d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bb771f7d9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17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abb771f7d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abb771f7d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bb771f7d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bb771f7d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bb771f7d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bb771f7d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c45a25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c45a25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91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c65800e5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c65800e51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c45a25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bc45a25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93c7ddb1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93c7ddb1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4bdc7fdc3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4bdc7fdc3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6768eab3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6768eab3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6768eab3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6768eab3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6768eab3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6768eab3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93c7ddb1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e93c7ddb1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abb771f7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abb771f7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34316" y="46123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34316" y="4529025"/>
            <a:ext cx="548700" cy="56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123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3541" y="4529025"/>
            <a:ext cx="548700" cy="56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66166" y="46123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lt1"/>
                </a:solidFill>
              </a:defRPr>
            </a:lvl1pPr>
            <a:lvl2pPr lvl="1" algn="ctr">
              <a:buNone/>
              <a:defRPr>
                <a:solidFill>
                  <a:schemeClr val="lt1"/>
                </a:solidFill>
              </a:defRPr>
            </a:lvl2pPr>
            <a:lvl3pPr lvl="2" algn="ctr">
              <a:buNone/>
              <a:defRPr>
                <a:solidFill>
                  <a:schemeClr val="lt1"/>
                </a:solidFill>
              </a:defRPr>
            </a:lvl3pPr>
            <a:lvl4pPr lvl="3" algn="ctr">
              <a:buNone/>
              <a:defRPr>
                <a:solidFill>
                  <a:schemeClr val="lt1"/>
                </a:solidFill>
              </a:defRPr>
            </a:lvl4pPr>
            <a:lvl5pPr lvl="4" algn="ctr">
              <a:buNone/>
              <a:defRPr>
                <a:solidFill>
                  <a:schemeClr val="lt1"/>
                </a:solidFill>
              </a:defRPr>
            </a:lvl5pPr>
            <a:lvl6pPr lvl="5" algn="ctr">
              <a:buNone/>
              <a:defRPr>
                <a:solidFill>
                  <a:schemeClr val="lt1"/>
                </a:solidFill>
              </a:defRPr>
            </a:lvl6pPr>
            <a:lvl7pPr lvl="6" algn="ctr">
              <a:buNone/>
              <a:defRPr>
                <a:solidFill>
                  <a:schemeClr val="lt1"/>
                </a:solidFill>
              </a:defRPr>
            </a:lvl7pPr>
            <a:lvl8pPr lvl="7" algn="ctr">
              <a:buNone/>
              <a:defRPr>
                <a:solidFill>
                  <a:schemeClr val="lt1"/>
                </a:solidFill>
              </a:defRPr>
            </a:lvl8pPr>
            <a:lvl9pPr lvl="8" algn="ct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166" y="4529025"/>
            <a:ext cx="548700" cy="56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xygen"/>
              <a:buNone/>
              <a:defRPr sz="3200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help.alumniq.com/signature/housing" TargetMode="External"/><Relationship Id="rId3" Type="http://schemas.openxmlformats.org/officeDocument/2006/relationships/hyperlink" Target="https://help.alumniq.com/signature/whatwhere" TargetMode="External"/><Relationship Id="rId7" Type="http://schemas.openxmlformats.org/officeDocument/2006/relationships/hyperlink" Target="https://help.alumniq.com/signature/seat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help.alumniq.com/signature/acl" TargetMode="External"/><Relationship Id="rId5" Type="http://schemas.openxmlformats.org/officeDocument/2006/relationships/hyperlink" Target="https://help.alumniq.com/signature/who" TargetMode="External"/><Relationship Id="rId4" Type="http://schemas.openxmlformats.org/officeDocument/2006/relationships/hyperlink" Target="https://help.alumniq.com/signature/virtua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lumniq.com/signature/intak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lumniq.com/signature/p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alumniq.com/signature/bi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@alumniq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Hall Series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2024 – Signature Event Orientation</a:t>
            </a:r>
            <a:endParaRPr dirty="0"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81" y="2037750"/>
            <a:ext cx="2608150" cy="70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Terminology</a:t>
            </a:r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34343"/>
                </a:solidFill>
              </a:rPr>
              <a:t>Master Event </a:t>
            </a:r>
            <a:r>
              <a:rPr lang="en" sz="1600" dirty="0">
                <a:solidFill>
                  <a:srgbClr val="434343"/>
                </a:solidFill>
              </a:rPr>
              <a:t>– general, overarching settings for entire audience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34343"/>
                </a:solidFill>
              </a:rPr>
              <a:t>Org</a:t>
            </a:r>
            <a:r>
              <a:rPr lang="en" sz="1600" dirty="0">
                <a:solidFill>
                  <a:srgbClr val="434343"/>
                </a:solidFill>
              </a:rPr>
              <a:t> - branding varies, field inclusion at the top level varies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34343"/>
                </a:solidFill>
              </a:rPr>
              <a:t>Registration group </a:t>
            </a:r>
            <a:r>
              <a:rPr lang="en" sz="1600" dirty="0">
                <a:solidFill>
                  <a:srgbClr val="434343"/>
                </a:solidFill>
              </a:rPr>
              <a:t>- clustering pools of registrants with unique housing or language needs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34343"/>
                </a:solidFill>
              </a:rPr>
              <a:t>Package</a:t>
            </a:r>
            <a:r>
              <a:rPr lang="en" sz="1600" dirty="0">
                <a:solidFill>
                  <a:srgbClr val="434343"/>
                </a:solidFill>
              </a:rPr>
              <a:t> - a bundle of paid or included events/products; packages may or may not have a fee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434343"/>
                </a:solidFill>
              </a:rPr>
              <a:t>And then of course events and products...</a:t>
            </a:r>
          </a:p>
          <a:p>
            <a:pPr mar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" sz="1300" b="1" dirty="0">
                <a:solidFill>
                  <a:srgbClr val="434343"/>
                </a:solidFill>
              </a:rPr>
              <a:t>*Package Display Group </a:t>
            </a:r>
            <a:r>
              <a:rPr lang="en" sz="1300" dirty="0">
                <a:solidFill>
                  <a:srgbClr val="434343"/>
                </a:solidFill>
              </a:rPr>
              <a:t>– if you don’t need a separate registration group but have lots of packages that need to be organized! </a:t>
            </a:r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Clients Have This</a:t>
            </a:r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4294967295"/>
          </p:nvPr>
        </p:nvSpPr>
        <p:spPr>
          <a:xfrm>
            <a:off x="3362513" y="-190775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cxnSp>
        <p:nvCxnSpPr>
          <p:cNvPr id="154" name="Google Shape;154;p25"/>
          <p:cNvCxnSpPr>
            <a:cxnSpLocks/>
          </p:cNvCxnSpPr>
          <p:nvPr/>
        </p:nvCxnSpPr>
        <p:spPr>
          <a:xfrm rot="5400000" flipH="1" flipV="1">
            <a:off x="2089454" y="1665043"/>
            <a:ext cx="457200" cy="91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7" name="Google Shape;157;p25"/>
          <p:cNvCxnSpPr>
            <a:cxnSpLocks/>
          </p:cNvCxnSpPr>
          <p:nvPr/>
        </p:nvCxnSpPr>
        <p:spPr>
          <a:xfrm rot="5400000" flipH="1" flipV="1">
            <a:off x="3416451" y="476766"/>
            <a:ext cx="457200" cy="173287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742500" y="66003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Master Event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2009563" y="1546752"/>
            <a:ext cx="15381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Org (Homecoming)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985870" y="2222480"/>
            <a:ext cx="1752675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Reg Group (Homecoming)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p25"/>
          <p:cNvCxnSpPr>
            <a:cxnSpLocks/>
          </p:cNvCxnSpPr>
          <p:nvPr/>
        </p:nvCxnSpPr>
        <p:spPr>
          <a:xfrm rot="5400000" flipH="1" flipV="1">
            <a:off x="1175054" y="2499478"/>
            <a:ext cx="457200" cy="91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0" name="Google Shape;160;p25"/>
          <p:cNvSpPr txBox="1"/>
          <p:nvPr/>
        </p:nvSpPr>
        <p:spPr>
          <a:xfrm>
            <a:off x="311869" y="3479735"/>
            <a:ext cx="18507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347138" y="3752028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 la carte Package</a:t>
            </a:r>
            <a:endParaRPr sz="100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5"/>
          <p:cNvSpPr/>
          <p:nvPr/>
        </p:nvSpPr>
        <p:spPr>
          <a:xfrm rot="-5400000">
            <a:off x="6120502" y="1759105"/>
            <a:ext cx="2560320" cy="64008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party members share</a:t>
            </a:r>
            <a:endParaRPr/>
          </a:p>
        </p:txBody>
      </p:sp>
      <p:cxnSp>
        <p:nvCxnSpPr>
          <p:cNvPr id="163" name="Google Shape;163;p25"/>
          <p:cNvCxnSpPr>
            <a:cxnSpLocks/>
          </p:cNvCxnSpPr>
          <p:nvPr/>
        </p:nvCxnSpPr>
        <p:spPr>
          <a:xfrm flipV="1">
            <a:off x="559763" y="3349115"/>
            <a:ext cx="7163646" cy="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164" name="Google Shape;164;p25"/>
          <p:cNvSpPr txBox="1"/>
          <p:nvPr/>
        </p:nvSpPr>
        <p:spPr>
          <a:xfrm>
            <a:off x="2275728" y="3467235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2275728" y="3713455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" name="Google Shape;160;p25">
            <a:extLst>
              <a:ext uri="{FF2B5EF4-FFF2-40B4-BE49-F238E27FC236}">
                <a16:creationId xmlns:a16="http://schemas.microsoft.com/office/drawing/2014/main" id="{48F89BB9-E0B9-CBAE-121B-9D3710A2BE72}"/>
              </a:ext>
            </a:extLst>
          </p:cNvPr>
          <p:cNvSpPr txBox="1"/>
          <p:nvPr/>
        </p:nvSpPr>
        <p:spPr>
          <a:xfrm>
            <a:off x="3549726" y="4592229"/>
            <a:ext cx="1447496" cy="39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Events and products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647A7F-8EF6-A9BA-EE0C-C98B54E5B1B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948516" y="4123777"/>
            <a:ext cx="3324958" cy="468452"/>
          </a:xfrm>
          <a:prstGeom prst="line">
            <a:avLst/>
          </a:prstGeom>
          <a:ln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D8B00C-E814-1551-7BF0-0D8F0DCF64C7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3131838" y="4063894"/>
            <a:ext cx="1141636" cy="528335"/>
          </a:xfrm>
          <a:prstGeom prst="line">
            <a:avLst/>
          </a:prstGeom>
          <a:ln>
            <a:solidFill>
              <a:srgbClr val="7030A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Multiple Orgs and Registration groups might look like this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body" idx="4294967295"/>
          </p:nvPr>
        </p:nvSpPr>
        <p:spPr>
          <a:xfrm>
            <a:off x="3378363" y="-199078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  <p:cxnSp>
        <p:nvCxnSpPr>
          <p:cNvPr id="154" name="Google Shape;154;p25"/>
          <p:cNvCxnSpPr>
            <a:cxnSpLocks/>
          </p:cNvCxnSpPr>
          <p:nvPr/>
        </p:nvCxnSpPr>
        <p:spPr>
          <a:xfrm rot="5400000" flipH="1" flipV="1">
            <a:off x="1082489" y="1648770"/>
            <a:ext cx="457200" cy="9144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57" name="Google Shape;157;p25"/>
          <p:cNvCxnSpPr>
            <a:cxnSpLocks/>
          </p:cNvCxnSpPr>
          <p:nvPr/>
        </p:nvCxnSpPr>
        <p:spPr>
          <a:xfrm rot="5400000" flipH="1" flipV="1">
            <a:off x="2911289" y="-28397"/>
            <a:ext cx="457200" cy="2743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58" name="Google Shape;158;p25"/>
          <p:cNvSpPr txBox="1"/>
          <p:nvPr/>
        </p:nvSpPr>
        <p:spPr>
          <a:xfrm>
            <a:off x="3742500" y="660035"/>
            <a:ext cx="15381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Master Event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970486" y="1532173"/>
            <a:ext cx="15381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Org (UG Reunion)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77945" y="2291193"/>
            <a:ext cx="113174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Reg Group (Class of 1999)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" name="Google Shape;159;p25"/>
          <p:cNvCxnSpPr>
            <a:cxnSpLocks/>
          </p:cNvCxnSpPr>
          <p:nvPr/>
        </p:nvCxnSpPr>
        <p:spPr>
          <a:xfrm flipV="1">
            <a:off x="853889" y="2804937"/>
            <a:ext cx="0" cy="339798"/>
          </a:xfrm>
          <a:prstGeom prst="straightConnector1">
            <a:avLst/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60" name="Google Shape;160;p25"/>
          <p:cNvSpPr txBox="1"/>
          <p:nvPr/>
        </p:nvSpPr>
        <p:spPr>
          <a:xfrm>
            <a:off x="45136" y="3203864"/>
            <a:ext cx="18507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80239" y="3427018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5"/>
          <p:cNvSpPr/>
          <p:nvPr/>
        </p:nvSpPr>
        <p:spPr>
          <a:xfrm rot="-5400000">
            <a:off x="7249305" y="1537060"/>
            <a:ext cx="2155127" cy="64008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party members share</a:t>
            </a:r>
            <a:endParaRPr dirty="0"/>
          </a:p>
        </p:txBody>
      </p:sp>
      <p:cxnSp>
        <p:nvCxnSpPr>
          <p:cNvPr id="163" name="Google Shape;163;p25"/>
          <p:cNvCxnSpPr>
            <a:cxnSpLocks/>
          </p:cNvCxnSpPr>
          <p:nvPr/>
        </p:nvCxnSpPr>
        <p:spPr>
          <a:xfrm>
            <a:off x="262783" y="2925280"/>
            <a:ext cx="8384126" cy="9384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1D561B-311C-DBEB-F700-B6E83776F79D}"/>
              </a:ext>
            </a:extLst>
          </p:cNvPr>
          <p:cNvCxnSpPr>
            <a:cxnSpLocks/>
          </p:cNvCxnSpPr>
          <p:nvPr/>
        </p:nvCxnSpPr>
        <p:spPr>
          <a:xfrm>
            <a:off x="853889" y="4184059"/>
            <a:ext cx="3655593" cy="325762"/>
          </a:xfrm>
          <a:prstGeom prst="line">
            <a:avLst/>
          </a:prstGeom>
          <a:ln>
            <a:solidFill>
              <a:srgbClr val="55156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FCBF2E-CE42-A917-E3D9-34116AC9429E}"/>
              </a:ext>
            </a:extLst>
          </p:cNvPr>
          <p:cNvCxnSpPr>
            <a:cxnSpLocks/>
          </p:cNvCxnSpPr>
          <p:nvPr/>
        </p:nvCxnSpPr>
        <p:spPr>
          <a:xfrm flipH="1" flipV="1">
            <a:off x="3326968" y="4184059"/>
            <a:ext cx="1182514" cy="325762"/>
          </a:xfrm>
          <a:prstGeom prst="line">
            <a:avLst/>
          </a:prstGeom>
          <a:ln>
            <a:solidFill>
              <a:srgbClr val="55156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oogle Shape;157;p25">
            <a:extLst>
              <a:ext uri="{FF2B5EF4-FFF2-40B4-BE49-F238E27FC236}">
                <a16:creationId xmlns:a16="http://schemas.microsoft.com/office/drawing/2014/main" id="{4923EF01-99B9-8088-24F0-7FD7631E1F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32442" y="291644"/>
            <a:ext cx="457200" cy="210312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51561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4" name="Google Shape;156;p25">
            <a:extLst>
              <a:ext uri="{FF2B5EF4-FFF2-40B4-BE49-F238E27FC236}">
                <a16:creationId xmlns:a16="http://schemas.microsoft.com/office/drawing/2014/main" id="{44ACAA59-EDD2-CFBD-FC73-7B00CD551DF7}"/>
              </a:ext>
            </a:extLst>
          </p:cNvPr>
          <p:cNvSpPr txBox="1"/>
          <p:nvPr/>
        </p:nvSpPr>
        <p:spPr>
          <a:xfrm>
            <a:off x="5747585" y="1577252"/>
            <a:ext cx="1538100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Org (Law Reunion)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" name="Google Shape;154;p25">
            <a:extLst>
              <a:ext uri="{FF2B5EF4-FFF2-40B4-BE49-F238E27FC236}">
                <a16:creationId xmlns:a16="http://schemas.microsoft.com/office/drawing/2014/main" id="{A20766C5-76E8-5B19-B301-35D4DF488710}"/>
              </a:ext>
            </a:extLst>
          </p:cNvPr>
          <p:cNvCxnSpPr>
            <a:cxnSpLocks/>
          </p:cNvCxnSpPr>
          <p:nvPr/>
        </p:nvCxnSpPr>
        <p:spPr>
          <a:xfrm rot="16200000" flipV="1">
            <a:off x="2310416" y="1333273"/>
            <a:ext cx="457200" cy="155448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28" name="Google Shape;155;p25">
            <a:extLst>
              <a:ext uri="{FF2B5EF4-FFF2-40B4-BE49-F238E27FC236}">
                <a16:creationId xmlns:a16="http://schemas.microsoft.com/office/drawing/2014/main" id="{5097E4D5-35ED-2B5B-7262-39B84573CF28}"/>
              </a:ext>
            </a:extLst>
          </p:cNvPr>
          <p:cNvSpPr txBox="1"/>
          <p:nvPr/>
        </p:nvSpPr>
        <p:spPr>
          <a:xfrm>
            <a:off x="2803909" y="2279550"/>
            <a:ext cx="1054863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Reg Group (Class of 2000)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Google Shape;155;p25">
            <a:extLst>
              <a:ext uri="{FF2B5EF4-FFF2-40B4-BE49-F238E27FC236}">
                <a16:creationId xmlns:a16="http://schemas.microsoft.com/office/drawing/2014/main" id="{6BBF55E9-4F9F-1C8F-E5C5-15891DA9719D}"/>
              </a:ext>
            </a:extLst>
          </p:cNvPr>
          <p:cNvSpPr txBox="1"/>
          <p:nvPr/>
        </p:nvSpPr>
        <p:spPr>
          <a:xfrm>
            <a:off x="6082773" y="2279550"/>
            <a:ext cx="1039004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Reg Group (Law Reunion)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A15157-22C9-99E9-3537-4FFA38579DCD}"/>
              </a:ext>
            </a:extLst>
          </p:cNvPr>
          <p:cNvCxnSpPr>
            <a:cxnSpLocks/>
          </p:cNvCxnSpPr>
          <p:nvPr/>
        </p:nvCxnSpPr>
        <p:spPr>
          <a:xfrm>
            <a:off x="6617175" y="1937786"/>
            <a:ext cx="0" cy="365760"/>
          </a:xfrm>
          <a:prstGeom prst="line">
            <a:avLst/>
          </a:prstGeom>
          <a:ln>
            <a:solidFill>
              <a:srgbClr val="55156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oogle Shape;159;p25">
            <a:extLst>
              <a:ext uri="{FF2B5EF4-FFF2-40B4-BE49-F238E27FC236}">
                <a16:creationId xmlns:a16="http://schemas.microsoft.com/office/drawing/2014/main" id="{8E6A9A81-D42D-1742-03C0-3CC7F1E68EE0}"/>
              </a:ext>
            </a:extLst>
          </p:cNvPr>
          <p:cNvCxnSpPr>
            <a:cxnSpLocks/>
          </p:cNvCxnSpPr>
          <p:nvPr/>
        </p:nvCxnSpPr>
        <p:spPr>
          <a:xfrm flipV="1">
            <a:off x="3331340" y="2804937"/>
            <a:ext cx="0" cy="399180"/>
          </a:xfrm>
          <a:prstGeom prst="straightConnector1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39" name="Google Shape;191;p26">
            <a:extLst>
              <a:ext uri="{FF2B5EF4-FFF2-40B4-BE49-F238E27FC236}">
                <a16:creationId xmlns:a16="http://schemas.microsoft.com/office/drawing/2014/main" id="{A9C4B313-B2EC-2B9E-E1ED-F434C60F3442}"/>
              </a:ext>
            </a:extLst>
          </p:cNvPr>
          <p:cNvCxnSpPr>
            <a:cxnSpLocks/>
          </p:cNvCxnSpPr>
          <p:nvPr/>
        </p:nvCxnSpPr>
        <p:spPr>
          <a:xfrm flipV="1">
            <a:off x="5534288" y="2823665"/>
            <a:ext cx="1078314" cy="278314"/>
          </a:xfrm>
          <a:prstGeom prst="bentConnector3">
            <a:avLst>
              <a:gd name="adj1" fmla="val 362"/>
            </a:avLst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0" name="Google Shape;192;p26">
            <a:extLst>
              <a:ext uri="{FF2B5EF4-FFF2-40B4-BE49-F238E27FC236}">
                <a16:creationId xmlns:a16="http://schemas.microsoft.com/office/drawing/2014/main" id="{431B50D3-4710-FC1F-F078-E1838A72297E}"/>
              </a:ext>
            </a:extLst>
          </p:cNvPr>
          <p:cNvSpPr txBox="1"/>
          <p:nvPr/>
        </p:nvSpPr>
        <p:spPr>
          <a:xfrm>
            <a:off x="4689188" y="3127308"/>
            <a:ext cx="16902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Pkg Group Law 2000</a:t>
            </a:r>
            <a:endParaRPr sz="1000" u="sng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194;p26">
            <a:extLst>
              <a:ext uri="{FF2B5EF4-FFF2-40B4-BE49-F238E27FC236}">
                <a16:creationId xmlns:a16="http://schemas.microsoft.com/office/drawing/2014/main" id="{813770D5-0645-E5A5-533F-E93B4A78C7F9}"/>
              </a:ext>
            </a:extLst>
          </p:cNvPr>
          <p:cNvSpPr txBox="1"/>
          <p:nvPr/>
        </p:nvSpPr>
        <p:spPr>
          <a:xfrm>
            <a:off x="6898916" y="3144735"/>
            <a:ext cx="16902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Pkg Group Law 1999</a:t>
            </a:r>
            <a:endParaRPr sz="1000" u="sng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" name="Google Shape;191;p26">
            <a:extLst>
              <a:ext uri="{FF2B5EF4-FFF2-40B4-BE49-F238E27FC236}">
                <a16:creationId xmlns:a16="http://schemas.microsoft.com/office/drawing/2014/main" id="{D94369FD-7BE1-D867-8DF6-7023B7922849}"/>
              </a:ext>
            </a:extLst>
          </p:cNvPr>
          <p:cNvCxnSpPr>
            <a:cxnSpLocks/>
            <a:stCxn id="42" idx="0"/>
          </p:cNvCxnSpPr>
          <p:nvPr/>
        </p:nvCxnSpPr>
        <p:spPr>
          <a:xfrm rot="16200000" flipV="1">
            <a:off x="7020555" y="2421274"/>
            <a:ext cx="319284" cy="1127638"/>
          </a:xfrm>
          <a:prstGeom prst="bentConnector2">
            <a:avLst/>
          </a:prstGeom>
          <a:noFill/>
          <a:ln w="9525" cap="flat" cmpd="sng">
            <a:solidFill>
              <a:srgbClr val="701C7F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56" name="Google Shape;197;p26">
            <a:extLst>
              <a:ext uri="{FF2B5EF4-FFF2-40B4-BE49-F238E27FC236}">
                <a16:creationId xmlns:a16="http://schemas.microsoft.com/office/drawing/2014/main" id="{E9A8BA21-3347-C7D1-8DB2-EAEC3E3A0A19}"/>
              </a:ext>
            </a:extLst>
          </p:cNvPr>
          <p:cNvSpPr txBox="1"/>
          <p:nvPr/>
        </p:nvSpPr>
        <p:spPr>
          <a:xfrm>
            <a:off x="4655902" y="3618732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2000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" name="Google Shape;198;p26">
            <a:extLst>
              <a:ext uri="{FF2B5EF4-FFF2-40B4-BE49-F238E27FC236}">
                <a16:creationId xmlns:a16="http://schemas.microsoft.com/office/drawing/2014/main" id="{D00773DE-7A7D-59CC-F118-2EC1D702093E}"/>
              </a:ext>
            </a:extLst>
          </p:cNvPr>
          <p:cNvSpPr txBox="1"/>
          <p:nvPr/>
        </p:nvSpPr>
        <p:spPr>
          <a:xfrm>
            <a:off x="4754042" y="3862212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2000 Child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" name="Google Shape;197;p26">
            <a:extLst>
              <a:ext uri="{FF2B5EF4-FFF2-40B4-BE49-F238E27FC236}">
                <a16:creationId xmlns:a16="http://schemas.microsoft.com/office/drawing/2014/main" id="{D014E1EC-4283-068B-4E7F-7DA60C220875}"/>
              </a:ext>
            </a:extLst>
          </p:cNvPr>
          <p:cNvSpPr txBox="1"/>
          <p:nvPr/>
        </p:nvSpPr>
        <p:spPr>
          <a:xfrm>
            <a:off x="6771338" y="3621758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1999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198;p26">
            <a:extLst>
              <a:ext uri="{FF2B5EF4-FFF2-40B4-BE49-F238E27FC236}">
                <a16:creationId xmlns:a16="http://schemas.microsoft.com/office/drawing/2014/main" id="{8B381ADD-E533-F430-5B19-13D87776A786}"/>
              </a:ext>
            </a:extLst>
          </p:cNvPr>
          <p:cNvSpPr txBox="1"/>
          <p:nvPr/>
        </p:nvSpPr>
        <p:spPr>
          <a:xfrm>
            <a:off x="6869478" y="3865238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1999 Child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B1A0CA9-DDAA-09A2-F6D5-88EAA2C990B0}"/>
              </a:ext>
            </a:extLst>
          </p:cNvPr>
          <p:cNvCxnSpPr>
            <a:cxnSpLocks/>
          </p:cNvCxnSpPr>
          <p:nvPr/>
        </p:nvCxnSpPr>
        <p:spPr>
          <a:xfrm flipV="1">
            <a:off x="4509482" y="4184059"/>
            <a:ext cx="1024806" cy="325762"/>
          </a:xfrm>
          <a:prstGeom prst="line">
            <a:avLst/>
          </a:prstGeom>
          <a:ln>
            <a:solidFill>
              <a:srgbClr val="55156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AEB09C6-CEAA-7233-C7A9-54C6E51EEFFA}"/>
              </a:ext>
            </a:extLst>
          </p:cNvPr>
          <p:cNvCxnSpPr>
            <a:cxnSpLocks/>
          </p:cNvCxnSpPr>
          <p:nvPr/>
        </p:nvCxnSpPr>
        <p:spPr>
          <a:xfrm flipV="1">
            <a:off x="4509482" y="4144696"/>
            <a:ext cx="3234534" cy="365125"/>
          </a:xfrm>
          <a:prstGeom prst="line">
            <a:avLst/>
          </a:prstGeom>
          <a:ln>
            <a:solidFill>
              <a:srgbClr val="551561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Google Shape;197;p26">
            <a:extLst>
              <a:ext uri="{FF2B5EF4-FFF2-40B4-BE49-F238E27FC236}">
                <a16:creationId xmlns:a16="http://schemas.microsoft.com/office/drawing/2014/main" id="{DB0FDEC7-6E4B-43BE-A6F5-8D04BF7CA4DE}"/>
              </a:ext>
            </a:extLst>
          </p:cNvPr>
          <p:cNvSpPr txBox="1"/>
          <p:nvPr/>
        </p:nvSpPr>
        <p:spPr>
          <a:xfrm>
            <a:off x="6733578" y="3385308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1999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97;p26">
            <a:extLst>
              <a:ext uri="{FF2B5EF4-FFF2-40B4-BE49-F238E27FC236}">
                <a16:creationId xmlns:a16="http://schemas.microsoft.com/office/drawing/2014/main" id="{BFB0CD31-3A7F-D971-EEF4-FB4E458CD3F3}"/>
              </a:ext>
            </a:extLst>
          </p:cNvPr>
          <p:cNvSpPr txBox="1"/>
          <p:nvPr/>
        </p:nvSpPr>
        <p:spPr>
          <a:xfrm>
            <a:off x="4655902" y="3373542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2000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60;p25">
            <a:extLst>
              <a:ext uri="{FF2B5EF4-FFF2-40B4-BE49-F238E27FC236}">
                <a16:creationId xmlns:a16="http://schemas.microsoft.com/office/drawing/2014/main" id="{E91CE2FA-B9B3-C49A-90D3-EFFD669CF70E}"/>
              </a:ext>
            </a:extLst>
          </p:cNvPr>
          <p:cNvSpPr txBox="1"/>
          <p:nvPr/>
        </p:nvSpPr>
        <p:spPr>
          <a:xfrm>
            <a:off x="3785734" y="4503828"/>
            <a:ext cx="1447496" cy="39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Events and products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64;p25">
            <a:extLst>
              <a:ext uri="{FF2B5EF4-FFF2-40B4-BE49-F238E27FC236}">
                <a16:creationId xmlns:a16="http://schemas.microsoft.com/office/drawing/2014/main" id="{4E058995-CC75-078E-E476-34C94F921FA4}"/>
              </a:ext>
            </a:extLst>
          </p:cNvPr>
          <p:cNvSpPr txBox="1"/>
          <p:nvPr/>
        </p:nvSpPr>
        <p:spPr>
          <a:xfrm>
            <a:off x="101878" y="3650172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65;p25">
            <a:extLst>
              <a:ext uri="{FF2B5EF4-FFF2-40B4-BE49-F238E27FC236}">
                <a16:creationId xmlns:a16="http://schemas.microsoft.com/office/drawing/2014/main" id="{3019D90F-C894-4229-7179-A5A8A38DE310}"/>
              </a:ext>
            </a:extLst>
          </p:cNvPr>
          <p:cNvSpPr txBox="1"/>
          <p:nvPr/>
        </p:nvSpPr>
        <p:spPr>
          <a:xfrm>
            <a:off x="96377" y="3866929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60;p25">
            <a:extLst>
              <a:ext uri="{FF2B5EF4-FFF2-40B4-BE49-F238E27FC236}">
                <a16:creationId xmlns:a16="http://schemas.microsoft.com/office/drawing/2014/main" id="{642F781E-7527-FF21-A5B3-58F9EFCCDA77}"/>
              </a:ext>
            </a:extLst>
          </p:cNvPr>
          <p:cNvSpPr txBox="1"/>
          <p:nvPr/>
        </p:nvSpPr>
        <p:spPr>
          <a:xfrm>
            <a:off x="2376039" y="3236640"/>
            <a:ext cx="18507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61;p25">
            <a:extLst>
              <a:ext uri="{FF2B5EF4-FFF2-40B4-BE49-F238E27FC236}">
                <a16:creationId xmlns:a16="http://schemas.microsoft.com/office/drawing/2014/main" id="{E1977494-DC78-F209-A583-C9D3C05114CE}"/>
              </a:ext>
            </a:extLst>
          </p:cNvPr>
          <p:cNvSpPr txBox="1"/>
          <p:nvPr/>
        </p:nvSpPr>
        <p:spPr>
          <a:xfrm>
            <a:off x="2411142" y="3459794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Adult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64;p25">
            <a:extLst>
              <a:ext uri="{FF2B5EF4-FFF2-40B4-BE49-F238E27FC236}">
                <a16:creationId xmlns:a16="http://schemas.microsoft.com/office/drawing/2014/main" id="{08C76D3D-5C30-87A5-79AA-AE212398C660}"/>
              </a:ext>
            </a:extLst>
          </p:cNvPr>
          <p:cNvSpPr txBox="1"/>
          <p:nvPr/>
        </p:nvSpPr>
        <p:spPr>
          <a:xfrm>
            <a:off x="2432781" y="3682948"/>
            <a:ext cx="18858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All Inclusive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65;p25">
            <a:extLst>
              <a:ext uri="{FF2B5EF4-FFF2-40B4-BE49-F238E27FC236}">
                <a16:creationId xmlns:a16="http://schemas.microsoft.com/office/drawing/2014/main" id="{77213E50-BE67-5D7A-CA0D-F93B89DE7CCD}"/>
              </a:ext>
            </a:extLst>
          </p:cNvPr>
          <p:cNvSpPr txBox="1"/>
          <p:nvPr/>
        </p:nvSpPr>
        <p:spPr>
          <a:xfrm>
            <a:off x="2427280" y="3899705"/>
            <a:ext cx="1614000" cy="2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rPr>
              <a:t>Child A la carte Package</a:t>
            </a:r>
            <a:endParaRPr sz="1000" dirty="0">
              <a:solidFill>
                <a:srgbClr val="701C7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926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 summary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</a:rPr>
              <a:t>A </a:t>
            </a:r>
            <a:r>
              <a:rPr lang="en" sz="1800" b="1" dirty="0">
                <a:solidFill>
                  <a:srgbClr val="434343"/>
                </a:solidFill>
              </a:rPr>
              <a:t>master event </a:t>
            </a:r>
            <a:r>
              <a:rPr lang="en" sz="1800" dirty="0">
                <a:solidFill>
                  <a:srgbClr val="434343"/>
                </a:solidFill>
              </a:rPr>
              <a:t>has one or more </a:t>
            </a:r>
            <a:r>
              <a:rPr lang="en" sz="1800" b="1" dirty="0">
                <a:solidFill>
                  <a:srgbClr val="434343"/>
                </a:solidFill>
              </a:rPr>
              <a:t>orgs</a:t>
            </a:r>
            <a:endParaRPr sz="18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</a:rPr>
              <a:t>An </a:t>
            </a:r>
            <a:r>
              <a:rPr lang="en" sz="1800" b="1" dirty="0">
                <a:solidFill>
                  <a:srgbClr val="434343"/>
                </a:solidFill>
              </a:rPr>
              <a:t>org</a:t>
            </a:r>
            <a:r>
              <a:rPr lang="en" sz="1800" dirty="0">
                <a:solidFill>
                  <a:srgbClr val="434343"/>
                </a:solidFill>
              </a:rPr>
              <a:t> has one or more </a:t>
            </a:r>
            <a:r>
              <a:rPr lang="en" sz="1800" b="1" dirty="0">
                <a:solidFill>
                  <a:srgbClr val="434343"/>
                </a:solidFill>
              </a:rPr>
              <a:t>registration groups</a:t>
            </a:r>
            <a:endParaRPr sz="18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</a:rPr>
              <a:t>A </a:t>
            </a:r>
            <a:r>
              <a:rPr lang="en" sz="1800" b="1" dirty="0">
                <a:solidFill>
                  <a:srgbClr val="434343"/>
                </a:solidFill>
              </a:rPr>
              <a:t>registration group</a:t>
            </a:r>
            <a:r>
              <a:rPr lang="en" sz="1800" dirty="0">
                <a:solidFill>
                  <a:srgbClr val="434343"/>
                </a:solidFill>
              </a:rPr>
              <a:t> has one or more </a:t>
            </a:r>
            <a:r>
              <a:rPr lang="en" sz="1800" b="1" dirty="0">
                <a:solidFill>
                  <a:srgbClr val="434343"/>
                </a:solidFill>
              </a:rPr>
              <a:t>packages</a:t>
            </a:r>
            <a:r>
              <a:rPr lang="en" sz="1800" dirty="0">
                <a:solidFill>
                  <a:srgbClr val="434343"/>
                </a:solidFill>
              </a:rPr>
              <a:t>.</a:t>
            </a: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</a:rPr>
              <a:t>A </a:t>
            </a:r>
            <a:r>
              <a:rPr lang="en" sz="1800" b="1" dirty="0">
                <a:solidFill>
                  <a:srgbClr val="434343"/>
                </a:solidFill>
              </a:rPr>
              <a:t>package </a:t>
            </a:r>
            <a:r>
              <a:rPr lang="en" sz="1800" dirty="0">
                <a:solidFill>
                  <a:srgbClr val="434343"/>
                </a:solidFill>
              </a:rPr>
              <a:t>has </a:t>
            </a:r>
            <a:r>
              <a:rPr lang="en" sz="1800" b="1" dirty="0">
                <a:solidFill>
                  <a:srgbClr val="434343"/>
                </a:solidFill>
              </a:rPr>
              <a:t>events </a:t>
            </a:r>
            <a:r>
              <a:rPr lang="en" sz="1800" dirty="0">
                <a:solidFill>
                  <a:srgbClr val="434343"/>
                </a:solidFill>
              </a:rPr>
              <a:t>and/or </a:t>
            </a:r>
            <a:r>
              <a:rPr lang="en" sz="1800" b="1" dirty="0">
                <a:solidFill>
                  <a:srgbClr val="434343"/>
                </a:solidFill>
              </a:rPr>
              <a:t>products</a:t>
            </a:r>
            <a:r>
              <a:rPr lang="en" sz="1800" dirty="0">
                <a:solidFill>
                  <a:srgbClr val="434343"/>
                </a:solidFill>
              </a:rPr>
              <a:t>.</a:t>
            </a: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34343"/>
                </a:solidFill>
              </a:rPr>
              <a:t>You need the entire structure in place to determine what should be offered to the registrant during the registration process.</a:t>
            </a:r>
            <a:endParaRPr sz="1600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 dirty="0">
                <a:solidFill>
                  <a:srgbClr val="434343"/>
                </a:solidFill>
              </a:rPr>
              <a:t>Then you can preview what it will look like to the registrant! </a:t>
            </a: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Exclusivity</a:t>
            </a:r>
            <a:endParaRPr dirty="0"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6928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None/>
            </a:pPr>
            <a:r>
              <a:rPr lang="en" sz="1800" b="1" u="sng" dirty="0">
                <a:solidFill>
                  <a:srgbClr val="434343"/>
                </a:solidFill>
              </a:rPr>
              <a:t>Simplifying Experience</a:t>
            </a:r>
            <a:endParaRPr sz="1800" b="1" u="sng" dirty="0">
              <a:solidFill>
                <a:srgbClr val="434343"/>
              </a:solidFill>
            </a:endParaRPr>
          </a:p>
          <a:p>
            <a:pPr indent="-342900">
              <a:lnSpc>
                <a:spcPct val="100000"/>
              </a:lnSpc>
              <a:spcBef>
                <a:spcPts val="1000"/>
              </a:spcBef>
              <a:buClr>
                <a:srgbClr val="434343"/>
              </a:buClr>
              <a:buSzPts val="1800"/>
            </a:pPr>
            <a:r>
              <a:rPr lang="en-US" sz="1800" dirty="0">
                <a:solidFill>
                  <a:srgbClr val="434343"/>
                </a:solidFill>
              </a:rPr>
              <a:t>Orgs (constraint on party)</a:t>
            </a:r>
          </a:p>
          <a:p>
            <a:pPr indent="-342900">
              <a:lnSpc>
                <a:spcPct val="100000"/>
              </a:lnSpc>
              <a:spcBef>
                <a:spcPts val="1000"/>
              </a:spcBef>
              <a:buClr>
                <a:srgbClr val="434343"/>
              </a:buClr>
              <a:buSzPts val="1800"/>
            </a:pPr>
            <a:r>
              <a:rPr lang="en-US" sz="1800" dirty="0">
                <a:solidFill>
                  <a:srgbClr val="434343"/>
                </a:solidFill>
              </a:rPr>
              <a:t>Registration groups (constraint on party)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Package display groups (organize packages)</a:t>
            </a:r>
          </a:p>
          <a:p>
            <a: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1800"/>
              </a:spcAft>
              <a:buClr>
                <a:srgbClr val="434343"/>
              </a:buClr>
              <a:buSzPts val="1800"/>
              <a:buChar char="●"/>
            </a:pPr>
            <a:r>
              <a:rPr lang="en-US" sz="1800" dirty="0">
                <a:solidFill>
                  <a:srgbClr val="434343"/>
                </a:solidFill>
              </a:rPr>
              <a:t>Package applicability (allows hiding based on adult/child or class year)</a:t>
            </a: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 dirty="0">
                <a:solidFill>
                  <a:srgbClr val="434343"/>
                </a:solidFill>
              </a:rPr>
              <a:t>Strict Enforcement</a:t>
            </a:r>
          </a:p>
          <a:p>
            <a:pPr marL="285750" indent="-285750">
              <a:lnSpc>
                <a:spcPct val="150000"/>
              </a:lnSpc>
              <a:buClr>
                <a:srgbClr val="434343"/>
              </a:buClr>
              <a:buSzPct val="100000"/>
            </a:pPr>
            <a:r>
              <a:rPr lang="en-US" sz="1800" dirty="0">
                <a:solidFill>
                  <a:srgbClr val="434343"/>
                </a:solidFill>
              </a:rPr>
              <a:t>If the </a:t>
            </a:r>
            <a:r>
              <a:rPr lang="en-US" sz="1800" u="sng" dirty="0">
                <a:solidFill>
                  <a:srgbClr val="434343"/>
                </a:solidFill>
              </a:rPr>
              <a:t>package or event</a:t>
            </a:r>
            <a:r>
              <a:rPr lang="en-US" sz="1800" dirty="0">
                <a:solidFill>
                  <a:srgbClr val="434343"/>
                </a:solidFill>
              </a:rPr>
              <a:t> is truly </a:t>
            </a:r>
            <a:r>
              <a:rPr lang="en-US" sz="1800" b="1" dirty="0">
                <a:solidFill>
                  <a:srgbClr val="434343"/>
                </a:solidFill>
              </a:rPr>
              <a:t>exclusive</a:t>
            </a:r>
            <a:r>
              <a:rPr lang="en-US" sz="1800" dirty="0">
                <a:solidFill>
                  <a:srgbClr val="434343"/>
                </a:solidFill>
              </a:rPr>
              <a:t>, use an ACL.</a:t>
            </a:r>
          </a:p>
          <a:p>
            <a:pPr marL="285750" indent="-285750">
              <a:lnSpc>
                <a:spcPct val="150000"/>
              </a:lnSpc>
              <a:buClr>
                <a:srgbClr val="434343"/>
              </a:buClr>
              <a:buSzPct val="100000"/>
            </a:pPr>
            <a:r>
              <a:rPr lang="en-US" sz="1800" dirty="0">
                <a:solidFill>
                  <a:srgbClr val="434343"/>
                </a:solidFill>
              </a:rPr>
              <a:t>If the </a:t>
            </a:r>
            <a:r>
              <a:rPr lang="en-US" sz="1800" u="sng" dirty="0">
                <a:solidFill>
                  <a:srgbClr val="434343"/>
                </a:solidFill>
              </a:rPr>
              <a:t>price</a:t>
            </a:r>
            <a:r>
              <a:rPr lang="en-US" sz="1800" dirty="0">
                <a:solidFill>
                  <a:srgbClr val="434343"/>
                </a:solidFill>
              </a:rPr>
              <a:t> is truly </a:t>
            </a:r>
            <a:r>
              <a:rPr lang="en-US" sz="1800" b="1" dirty="0">
                <a:solidFill>
                  <a:srgbClr val="434343"/>
                </a:solidFill>
              </a:rPr>
              <a:t>exclusive,</a:t>
            </a:r>
            <a:r>
              <a:rPr lang="en-US" sz="1800" dirty="0">
                <a:solidFill>
                  <a:srgbClr val="434343"/>
                </a:solidFill>
              </a:rPr>
              <a:t> use a fee ACL.</a:t>
            </a:r>
          </a:p>
          <a:p>
            <a:pPr marL="28575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C00000"/>
                </a:solidFill>
              </a:rPr>
              <a:t>(both require identity to work)</a:t>
            </a:r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Where do I find that setting?</a:t>
            </a:r>
            <a:endParaRPr dirty="0"/>
          </a:p>
        </p:txBody>
      </p:sp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</a:rPr>
              <a:t>Org Configuration:</a:t>
            </a:r>
            <a:endParaRPr sz="1800" b="1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custom short URL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unique landing page content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registration open/close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optional registration fields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self mod controls</a:t>
            </a:r>
            <a:endParaRPr sz="1800" b="1" dirty="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434343"/>
                </a:solidFill>
              </a:rPr>
              <a:t>Registration group:</a:t>
            </a:r>
            <a:endParaRPr sz="1800" b="1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reporting segmentation</a:t>
            </a:r>
            <a:endParaRPr sz="1800" dirty="0">
              <a:solidFill>
                <a:srgbClr val="434343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dirty="0">
                <a:solidFill>
                  <a:srgbClr val="434343"/>
                </a:solidFill>
              </a:rPr>
              <a:t>confirmation email contents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(greatly simplified)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See the What Where docs for more details:</a:t>
            </a:r>
            <a:br>
              <a:rPr lang="en"/>
            </a:br>
            <a:br>
              <a:rPr lang="en"/>
            </a:br>
            <a:r>
              <a:rPr lang="en"/>
              <a:t>https://help.alumniq.com/signature/whatwhere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Where to update what: </a:t>
            </a:r>
            <a:r>
              <a:rPr lang="en-US" sz="1600" dirty="0">
                <a:solidFill>
                  <a:srgbClr val="434343"/>
                </a:solidFill>
                <a:hlinkClick r:id="rId3"/>
              </a:rPr>
              <a:t>https://help.alumniq.com/signature/whatwhere</a:t>
            </a:r>
            <a:r>
              <a:rPr lang="en-US" sz="1600" dirty="0">
                <a:solidFill>
                  <a:srgbClr val="434343"/>
                </a:solidFill>
              </a:rPr>
              <a:t>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Virtual Events: </a:t>
            </a:r>
            <a:r>
              <a:rPr lang="en-US" sz="1600" dirty="0">
                <a:solidFill>
                  <a:srgbClr val="434343"/>
                </a:solidFill>
                <a:hlinkClick r:id="rId4"/>
              </a:rPr>
              <a:t>https://help.alumniq.com/signature/virtual</a:t>
            </a:r>
            <a:r>
              <a:rPr lang="en-US" sz="1600" dirty="0">
                <a:solidFill>
                  <a:srgbClr val="434343"/>
                </a:solidFill>
              </a:rPr>
              <a:t>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Who’s Coming Lists: </a:t>
            </a:r>
            <a:r>
              <a:rPr lang="en-US" sz="1600" dirty="0">
                <a:solidFill>
                  <a:srgbClr val="434343"/>
                </a:solidFill>
                <a:hlinkClick r:id="rId5"/>
              </a:rPr>
              <a:t>https://help.alumniq.com/signature/who</a:t>
            </a:r>
            <a:r>
              <a:rPr lang="en-US" sz="1600" dirty="0">
                <a:solidFill>
                  <a:srgbClr val="434343"/>
                </a:solidFill>
              </a:rPr>
              <a:t>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Access Controls: </a:t>
            </a:r>
            <a:r>
              <a:rPr lang="en-US" sz="1600" dirty="0">
                <a:solidFill>
                  <a:srgbClr val="434343"/>
                </a:solidFill>
                <a:hlinkClick r:id="rId6"/>
              </a:rPr>
              <a:t>https://help.alumniq.com/signature/acl</a:t>
            </a:r>
            <a:endParaRPr lang="en-US" sz="1600" dirty="0">
              <a:solidFill>
                <a:srgbClr val="434343"/>
              </a:solidFill>
            </a:endParaRP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Tables and Seating Assignments: </a:t>
            </a:r>
            <a:r>
              <a:rPr lang="en-US" sz="1600" dirty="0">
                <a:solidFill>
                  <a:srgbClr val="434343"/>
                </a:solidFill>
                <a:hlinkClick r:id="rId7"/>
              </a:rPr>
              <a:t>https://help.alumniq.com/signature/seating</a:t>
            </a:r>
            <a:r>
              <a:rPr lang="en-US" sz="1600" dirty="0">
                <a:solidFill>
                  <a:srgbClr val="434343"/>
                </a:solidFill>
              </a:rPr>
              <a:t>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r>
              <a:rPr lang="en-US" sz="1600" dirty="0">
                <a:solidFill>
                  <a:srgbClr val="434343"/>
                </a:solidFill>
              </a:rPr>
              <a:t>Housing: </a:t>
            </a:r>
            <a:r>
              <a:rPr lang="en-US" sz="1600" dirty="0">
                <a:solidFill>
                  <a:srgbClr val="434343"/>
                </a:solidFill>
                <a:hlinkClick r:id="rId8"/>
              </a:rPr>
              <a:t>https://help.alumniq.com/signature/housing</a:t>
            </a:r>
            <a:r>
              <a:rPr lang="en-US" sz="1600" dirty="0">
                <a:solidFill>
                  <a:srgbClr val="434343"/>
                </a:solidFill>
              </a:rPr>
              <a:t> </a:t>
            </a:r>
          </a:p>
          <a:p>
            <a:pPr marL="457200" marR="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700"/>
              <a:buChar char="●"/>
            </a:pPr>
            <a:endParaRPr sz="160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4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6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(bring on the questions!)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christine@alumniq.com</a:t>
            </a:r>
            <a:endParaRPr sz="3600" dirty="0"/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5750" y="4364800"/>
            <a:ext cx="643825" cy="6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6550" algn="l" rtl="0">
              <a:lnSpc>
                <a:spcPct val="200000"/>
              </a:lnSpc>
              <a:spcAft>
                <a:spcPts val="0"/>
              </a:spcAft>
              <a:buClr>
                <a:srgbClr val="434343"/>
              </a:buClr>
              <a:buSzPts val="17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434343"/>
                </a:solidFill>
              </a:rPr>
              <a:t>Pre-event Features</a:t>
            </a:r>
          </a:p>
          <a:p>
            <a:pPr marL="457200" marR="0" lvl="0" indent="-336550" algn="l" rtl="0">
              <a:lnSpc>
                <a:spcPct val="200000"/>
              </a:lnSpc>
              <a:spcAft>
                <a:spcPts val="0"/>
              </a:spcAft>
              <a:buClr>
                <a:srgbClr val="434343"/>
              </a:buClr>
              <a:buSzPts val="1700"/>
              <a:buFont typeface="Arial" panose="020B0604020202020204" pitchFamily="34" charset="0"/>
              <a:buChar char="•"/>
            </a:pPr>
            <a:endParaRPr lang="en" sz="1700" dirty="0">
              <a:solidFill>
                <a:srgbClr val="434343"/>
              </a:solidFill>
            </a:endParaRPr>
          </a:p>
          <a:p>
            <a:pPr marL="457200" marR="0" lvl="0" indent="-336550" algn="l" rtl="0">
              <a:lnSpc>
                <a:spcPct val="200000"/>
              </a:lnSpc>
              <a:spcAft>
                <a:spcPts val="0"/>
              </a:spcAft>
              <a:buClr>
                <a:srgbClr val="434343"/>
              </a:buClr>
              <a:buSzPts val="1700"/>
              <a:buFont typeface="Arial" panose="020B0604020202020204" pitchFamily="34" charset="0"/>
              <a:buChar char="•"/>
            </a:pPr>
            <a:r>
              <a:rPr lang="en" sz="1700" dirty="0">
                <a:solidFill>
                  <a:srgbClr val="434343"/>
                </a:solidFill>
              </a:rPr>
              <a:t>Terminology</a:t>
            </a:r>
            <a:br>
              <a:rPr lang="en" sz="1700" dirty="0">
                <a:solidFill>
                  <a:srgbClr val="434343"/>
                </a:solidFill>
              </a:rPr>
            </a:br>
            <a:endParaRPr sz="1700" dirty="0">
              <a:solidFill>
                <a:srgbClr val="434343"/>
              </a:solidFill>
            </a:endParaRPr>
          </a:p>
          <a:p>
            <a:pPr marL="457200" marR="0" lvl="0" indent="-336550" algn="l" rtl="0">
              <a:lnSpc>
                <a:spcPct val="200000"/>
              </a:lnSpc>
              <a:spcAft>
                <a:spcPts val="0"/>
              </a:spcAft>
              <a:buClr>
                <a:srgbClr val="434343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434343"/>
                </a:solidFill>
              </a:rPr>
              <a:t>Let’s build a Signature Event!</a:t>
            </a:r>
          </a:p>
          <a:p>
            <a:pPr marL="285750" marR="0" lvl="0" indent="-285750" algn="l" rtl="0">
              <a:lnSpc>
                <a:spcPct val="2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434343"/>
              </a:solidFill>
            </a:endParaRPr>
          </a:p>
          <a:p>
            <a:pPr marL="457200" lvl="0" indent="-336550" algn="l" rtl="0">
              <a:lnSpc>
                <a:spcPct val="200000"/>
              </a:lnSpc>
              <a:spcAft>
                <a:spcPts val="0"/>
              </a:spcAft>
              <a:buClr>
                <a:srgbClr val="434343"/>
              </a:buClr>
              <a:buSzPts val="17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34343"/>
                </a:solidFill>
              </a:rPr>
              <a:t>Resources</a:t>
            </a:r>
            <a:endParaRPr sz="17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Pre-event Features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50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Pre-Event Features</a:t>
            </a:r>
            <a:endParaRPr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 dirty="0">
                <a:solidFill>
                  <a:srgbClr val="434343"/>
                </a:solidFill>
              </a:rPr>
              <a:t>Intake</a:t>
            </a:r>
            <a:r>
              <a:rPr lang="en" sz="1800" dirty="0">
                <a:solidFill>
                  <a:srgbClr val="434343"/>
                </a:solidFill>
              </a:rPr>
              <a:t> : solicit and collect event submissions from across campus</a:t>
            </a:r>
            <a:endParaRPr sz="1800" dirty="0">
              <a:solidFill>
                <a:srgbClr val="434343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 dirty="0">
                <a:solidFill>
                  <a:srgbClr val="434343"/>
                </a:solidFill>
              </a:rPr>
              <a:t>PTA : </a:t>
            </a:r>
            <a:r>
              <a:rPr lang="en" sz="1800" dirty="0">
                <a:solidFill>
                  <a:srgbClr val="434343"/>
                </a:solidFill>
              </a:rPr>
              <a:t>invite people to go on a "planning to attend" list</a:t>
            </a:r>
            <a:endParaRPr sz="1800" dirty="0">
              <a:solidFill>
                <a:srgbClr val="434343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 dirty="0">
                <a:solidFill>
                  <a:srgbClr val="434343"/>
                </a:solidFill>
              </a:rPr>
              <a:t>Bio Update: </a:t>
            </a:r>
            <a:r>
              <a:rPr lang="en" sz="1800" dirty="0">
                <a:solidFill>
                  <a:srgbClr val="434343"/>
                </a:solidFill>
              </a:rPr>
              <a:t>have your folks update contact info before you start your major comms pushes</a:t>
            </a:r>
            <a:endParaRPr sz="1800" dirty="0">
              <a:solidFill>
                <a:srgbClr val="434343"/>
              </a:solidFill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 b="1" dirty="0">
                <a:solidFill>
                  <a:srgbClr val="434343"/>
                </a:solidFill>
              </a:rPr>
              <a:t>Listserv</a:t>
            </a:r>
            <a:r>
              <a:rPr lang="en" sz="1800" dirty="0">
                <a:solidFill>
                  <a:srgbClr val="434343"/>
                </a:solidFill>
              </a:rPr>
              <a:t>: easier info distribution and collaboration</a:t>
            </a: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>
              <a:solidFill>
                <a:srgbClr val="434343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Intake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lightweight (so not every little detail)</a:t>
            </a:r>
            <a:endParaRPr dirty="0"/>
          </a:p>
          <a:p>
            <a:r>
              <a:rPr lang="en" dirty="0"/>
              <a:t>passwordless!</a:t>
            </a:r>
            <a:endParaRPr dirty="0"/>
          </a:p>
          <a:p>
            <a:r>
              <a:rPr lang="en" dirty="0"/>
              <a:t>easy promotion to a "real" event</a:t>
            </a: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 u="sng" dirty="0">
                <a:hlinkClick r:id="rId3"/>
              </a:rPr>
              <a:t>Documentation</a:t>
            </a:r>
            <a:endParaRPr lang="en-US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In use by:</a:t>
            </a:r>
            <a:br>
              <a:rPr lang="en" dirty="0"/>
            </a:br>
            <a:r>
              <a:rPr lang="en" dirty="0"/>
              <a:t>CWRU, Pitt, Emory</a:t>
            </a:r>
            <a:endParaRPr dirty="0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5038" y="755013"/>
            <a:ext cx="5158424" cy="363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226078" y="357799"/>
            <a:ext cx="2808000" cy="1716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PTA (Planning to Attend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226078" y="2276122"/>
            <a:ext cx="2808000" cy="2393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50000"/>
              </a:lnSpc>
            </a:pPr>
            <a:r>
              <a:rPr lang="en" dirty="0"/>
              <a:t>who's likely to register and attend</a:t>
            </a:r>
          </a:p>
          <a:p>
            <a:pPr marL="171450" indent="-171450">
              <a:lnSpc>
                <a:spcPct val="150000"/>
              </a:lnSpc>
            </a:pPr>
            <a:r>
              <a:rPr lang="en-US" dirty="0"/>
              <a:t>use with reunion committees</a:t>
            </a:r>
          </a:p>
          <a:p>
            <a:pPr marL="171450" indent="-171450">
              <a:lnSpc>
                <a:spcPct val="150000"/>
              </a:lnSpc>
            </a:pPr>
            <a:r>
              <a:rPr lang="en-US" dirty="0"/>
              <a:t>Who’s coming list replaces it when registration begins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 dirty="0">
                <a:hlinkClick r:id="rId3"/>
              </a:rPr>
              <a:t>Documentation</a:t>
            </a:r>
            <a:endParaRPr dirty="0"/>
          </a:p>
          <a:p>
            <a:pPr marL="0" indent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dirty="0"/>
              <a:t>In use by:</a:t>
            </a:r>
            <a:br>
              <a:rPr lang="en-US" dirty="0"/>
            </a:br>
            <a:r>
              <a:rPr lang="en-US" dirty="0"/>
              <a:t>Vanderbilt, Whitman, St. Olaf</a:t>
            </a: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9126" y="308500"/>
            <a:ext cx="4299575" cy="36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4869" y="3262694"/>
            <a:ext cx="4259076" cy="178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 Update</a:t>
            </a:r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need updated contact information in structured form</a:t>
            </a:r>
            <a:endParaRPr dirty="0"/>
          </a:p>
          <a:p>
            <a:r>
              <a:rPr lang="en" dirty="0"/>
              <a:t>can be prefilled!</a:t>
            </a:r>
            <a:endParaRPr dirty="0"/>
          </a:p>
          <a:p>
            <a:r>
              <a:rPr lang="en" dirty="0"/>
              <a:t>also integrated with PTA</a:t>
            </a:r>
            <a:endParaRPr dirty="0"/>
          </a:p>
          <a:p>
            <a:r>
              <a:rPr lang="en" dirty="0"/>
              <a:t>API-extractable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u="sng" dirty="0">
                <a:hlinkClick r:id="rId3"/>
              </a:rPr>
              <a:t>Documentation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Used by:</a:t>
            </a:r>
            <a:br>
              <a:rPr lang="en" dirty="0"/>
            </a:br>
            <a:r>
              <a:rPr lang="en" dirty="0"/>
              <a:t>Vanderbilt, St. Olaf</a:t>
            </a:r>
            <a:endParaRPr dirty="0"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550" y="152500"/>
            <a:ext cx="5133701" cy="34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5024" y="3336875"/>
            <a:ext cx="3213900" cy="17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26075" y="357800"/>
            <a:ext cx="2808000" cy="149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Listserv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416950" y="357800"/>
            <a:ext cx="5574600" cy="46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>
              <a:solidFill>
                <a:srgbClr val="434343"/>
              </a:solidFill>
            </a:endParaRPr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226075" y="1871625"/>
            <a:ext cx="2808000" cy="27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anyone can be put on it</a:t>
            </a:r>
            <a:endParaRPr dirty="0"/>
          </a:p>
          <a:p>
            <a:r>
              <a:rPr lang="en" dirty="0"/>
              <a:t>send email to one address rather than building your own dist list</a:t>
            </a:r>
            <a:endParaRPr dirty="0"/>
          </a:p>
          <a:p>
            <a:r>
              <a:rPr lang="en" dirty="0"/>
              <a:t>everyone's in the loop all the time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Used by:</a:t>
            </a:r>
            <a:br>
              <a:rPr lang="en" dirty="0"/>
            </a:br>
            <a:r>
              <a:rPr lang="en" dirty="0"/>
              <a:t>GW, Lehigh, Pitt</a:t>
            </a:r>
            <a:endParaRPr dirty="0"/>
          </a:p>
        </p:txBody>
      </p:sp>
      <p:sp>
        <p:nvSpPr>
          <p:cNvPr id="120" name="Google Shape;120;p20"/>
          <p:cNvSpPr txBox="1"/>
          <p:nvPr/>
        </p:nvSpPr>
        <p:spPr>
          <a:xfrm>
            <a:off x="3363825" y="155050"/>
            <a:ext cx="55746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Step 1: add people to list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Step 2: send email to list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to: {something}@events.alumniq.com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from: me &lt;</a:t>
            </a: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steve@alumniq.com</a:t>
            </a: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&gt;</a:t>
            </a:r>
            <a:br>
              <a:rPr lang="en"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subject: what's a homecoming?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xygen"/>
                <a:ea typeface="Oxygen"/>
                <a:cs typeface="Oxygen"/>
                <a:sym typeface="Oxygen"/>
              </a:rPr>
              <a:t>Step 3: there is no step 3</a:t>
            </a:r>
            <a:endParaRPr>
              <a:latin typeface="Oxygen"/>
              <a:ea typeface="Oxygen"/>
              <a:cs typeface="Oxygen"/>
              <a:sym typeface="Oxyge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xygen"/>
              <a:ea typeface="Oxygen"/>
              <a:cs typeface="Oxygen"/>
              <a:sym typeface="Oxygen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0995" y="530025"/>
            <a:ext cx="3020250" cy="20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Structuring Registration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On-screen Show (16:9)</PresentationFormat>
  <Paragraphs>142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Roboto Mono</vt:lpstr>
      <vt:lpstr>Roboto</vt:lpstr>
      <vt:lpstr>Oxygen</vt:lpstr>
      <vt:lpstr>Material</vt:lpstr>
      <vt:lpstr>PowerPoint Presentation</vt:lpstr>
      <vt:lpstr>Agenda</vt:lpstr>
      <vt:lpstr>Pre-event Features</vt:lpstr>
      <vt:lpstr>Pre-Event Features</vt:lpstr>
      <vt:lpstr>Intake</vt:lpstr>
      <vt:lpstr>PTA (Planning to Attend</vt:lpstr>
      <vt:lpstr>Bio Update</vt:lpstr>
      <vt:lpstr>Listserv</vt:lpstr>
      <vt:lpstr>Structuring Registration</vt:lpstr>
      <vt:lpstr>General Terminology</vt:lpstr>
      <vt:lpstr>Most Clients Have This</vt:lpstr>
      <vt:lpstr>Multiple Orgs and Registration groups might look like this</vt:lpstr>
      <vt:lpstr>In summary</vt:lpstr>
      <vt:lpstr>Exclusivity</vt:lpstr>
      <vt:lpstr>Where do I find that setting?</vt:lpstr>
      <vt:lpstr>Resources</vt:lpstr>
      <vt:lpstr>Thank you! (bring on the questions!)  christine@alumniq.com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Christine McAuliffe</cp:lastModifiedBy>
  <cp:revision>1</cp:revision>
  <dcterms:modified xsi:type="dcterms:W3CDTF">2024-04-30T14:29:57Z</dcterms:modified>
</cp:coreProperties>
</file>